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Muli" panose="020B0604020202020204" charset="0"/>
      <p:regular r:id="rId11"/>
    </p:embeddedFont>
    <p:embeddedFont>
      <p:font typeface="Muli Semi-Bold" panose="020B0604020202020204" charset="0"/>
      <p:regular r:id="rId12"/>
    </p:embeddedFont>
    <p:embeddedFont>
      <p:font typeface="Suez One" panose="00000500000000000000" pitchFamily="2" charset="-79"/>
      <p:regular r:id="rId13"/>
    </p:embeddedFont>
    <p:embeddedFont>
      <p:font typeface="Times New Roman" panose="02020603050405020304" pitchFamily="18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820" y="-1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sv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60319"/>
            <a:ext cx="8166362" cy="8166362"/>
          </a:xfrm>
          <a:custGeom>
            <a:avLst/>
            <a:gdLst/>
            <a:ahLst/>
            <a:cxnLst/>
            <a:rect l="l" t="t" r="r" b="b"/>
            <a:pathLst>
              <a:path w="8166362" h="8166362">
                <a:moveTo>
                  <a:pt x="0" y="0"/>
                </a:moveTo>
                <a:lnTo>
                  <a:pt x="8166362" y="0"/>
                </a:lnTo>
                <a:lnTo>
                  <a:pt x="8166362" y="8166362"/>
                </a:lnTo>
                <a:lnTo>
                  <a:pt x="0" y="8166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167328" y="1060319"/>
            <a:ext cx="8091972" cy="8166362"/>
          </a:xfrm>
          <a:custGeom>
            <a:avLst/>
            <a:gdLst/>
            <a:ahLst/>
            <a:cxnLst/>
            <a:rect l="l" t="t" r="r" b="b"/>
            <a:pathLst>
              <a:path w="8091972" h="8166362">
                <a:moveTo>
                  <a:pt x="0" y="0"/>
                </a:moveTo>
                <a:lnTo>
                  <a:pt x="8091972" y="0"/>
                </a:lnTo>
                <a:lnTo>
                  <a:pt x="8091972" y="8166362"/>
                </a:lnTo>
                <a:lnTo>
                  <a:pt x="0" y="8166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19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4095452" y="6786857"/>
            <a:ext cx="10097096" cy="2702052"/>
            <a:chOff x="0" y="0"/>
            <a:chExt cx="2659317" cy="71165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59317" cy="711652"/>
            </a:xfrm>
            <a:custGeom>
              <a:avLst/>
              <a:gdLst/>
              <a:ahLst/>
              <a:cxnLst/>
              <a:rect l="l" t="t" r="r" b="b"/>
              <a:pathLst>
                <a:path w="2659317" h="711652">
                  <a:moveTo>
                    <a:pt x="76675" y="0"/>
                  </a:moveTo>
                  <a:lnTo>
                    <a:pt x="2582643" y="0"/>
                  </a:lnTo>
                  <a:cubicBezTo>
                    <a:pt x="2602978" y="0"/>
                    <a:pt x="2622481" y="8078"/>
                    <a:pt x="2636860" y="22458"/>
                  </a:cubicBezTo>
                  <a:cubicBezTo>
                    <a:pt x="2651239" y="36837"/>
                    <a:pt x="2659317" y="56339"/>
                    <a:pt x="2659317" y="76675"/>
                  </a:cubicBezTo>
                  <a:lnTo>
                    <a:pt x="2659317" y="634977"/>
                  </a:lnTo>
                  <a:cubicBezTo>
                    <a:pt x="2659317" y="655312"/>
                    <a:pt x="2651239" y="674815"/>
                    <a:pt x="2636860" y="689194"/>
                  </a:cubicBezTo>
                  <a:cubicBezTo>
                    <a:pt x="2622481" y="703573"/>
                    <a:pt x="2602978" y="711652"/>
                    <a:pt x="2582643" y="711652"/>
                  </a:cubicBezTo>
                  <a:lnTo>
                    <a:pt x="76675" y="711652"/>
                  </a:lnTo>
                  <a:cubicBezTo>
                    <a:pt x="56339" y="711652"/>
                    <a:pt x="36837" y="703573"/>
                    <a:pt x="22458" y="689194"/>
                  </a:cubicBezTo>
                  <a:cubicBezTo>
                    <a:pt x="8078" y="674815"/>
                    <a:pt x="0" y="655312"/>
                    <a:pt x="0" y="634977"/>
                  </a:cubicBezTo>
                  <a:lnTo>
                    <a:pt x="0" y="76675"/>
                  </a:lnTo>
                  <a:cubicBezTo>
                    <a:pt x="0" y="56339"/>
                    <a:pt x="8078" y="36837"/>
                    <a:pt x="22458" y="22458"/>
                  </a:cubicBezTo>
                  <a:cubicBezTo>
                    <a:pt x="36837" y="8078"/>
                    <a:pt x="56339" y="0"/>
                    <a:pt x="76675" y="0"/>
                  </a:cubicBezTo>
                  <a:close/>
                </a:path>
              </a:pathLst>
            </a:custGeom>
            <a:solidFill>
              <a:srgbClr val="DF54A5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2659317" cy="75927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Tujuannya ialah Menyusun strategi peningkatan penjualan berdasarkan hasil analisis data, seperti promosi, fokus wilayah strategis, dan kampanye iklan personalisasi.</a:t>
              </a:r>
            </a:p>
          </p:txBody>
        </p:sp>
      </p:grpSp>
      <p:sp>
        <p:nvSpPr>
          <p:cNvPr id="7" name="Freeform 7"/>
          <p:cNvSpPr/>
          <p:nvPr/>
        </p:nvSpPr>
        <p:spPr>
          <a:xfrm rot="-1135496">
            <a:off x="-1775580" y="5431341"/>
            <a:ext cx="4635167" cy="4218002"/>
          </a:xfrm>
          <a:custGeom>
            <a:avLst/>
            <a:gdLst/>
            <a:ahLst/>
            <a:cxnLst/>
            <a:rect l="l" t="t" r="r" b="b"/>
            <a:pathLst>
              <a:path w="4635167" h="4218002">
                <a:moveTo>
                  <a:pt x="0" y="0"/>
                </a:moveTo>
                <a:lnTo>
                  <a:pt x="4635167" y="0"/>
                </a:lnTo>
                <a:lnTo>
                  <a:pt x="4635167" y="4218003"/>
                </a:lnTo>
                <a:lnTo>
                  <a:pt x="0" y="42180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617657">
            <a:off x="14348289" y="1051403"/>
            <a:ext cx="4471496" cy="3722521"/>
          </a:xfrm>
          <a:custGeom>
            <a:avLst/>
            <a:gdLst/>
            <a:ahLst/>
            <a:cxnLst/>
            <a:rect l="l" t="t" r="r" b="b"/>
            <a:pathLst>
              <a:path w="4471496" h="3722521">
                <a:moveTo>
                  <a:pt x="0" y="0"/>
                </a:moveTo>
                <a:lnTo>
                  <a:pt x="4471496" y="0"/>
                </a:lnTo>
                <a:lnTo>
                  <a:pt x="4471496" y="3722520"/>
                </a:lnTo>
                <a:lnTo>
                  <a:pt x="0" y="37225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418319" y="2728533"/>
            <a:ext cx="11451361" cy="405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01"/>
              </a:lnSpc>
            </a:pPr>
            <a:r>
              <a:rPr lang="en-US" sz="7901">
                <a:solidFill>
                  <a:srgbClr val="4D53C5"/>
                </a:solidFill>
                <a:latin typeface="Suez One"/>
                <a:ea typeface="Suez One"/>
                <a:cs typeface="Suez One"/>
                <a:sym typeface="Suez One"/>
              </a:rPr>
              <a:t>ANALISIS PENGELUARAN PELANGGAN WHOLESALE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334873" y="1919563"/>
            <a:ext cx="7618253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>
                <a:solidFill>
                  <a:srgbClr val="4D53C5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AUDY RIZKIA MEYLAN/1242002005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48047" y="8030745"/>
            <a:ext cx="1195936" cy="119593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D999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4108137" y="1627350"/>
            <a:ext cx="856844" cy="85684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D999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 rot="5400000">
            <a:off x="1369908" y="1281363"/>
            <a:ext cx="1748150" cy="1852344"/>
          </a:xfrm>
          <a:custGeom>
            <a:avLst/>
            <a:gdLst/>
            <a:ahLst/>
            <a:cxnLst/>
            <a:rect l="l" t="t" r="r" b="b"/>
            <a:pathLst>
              <a:path w="1748150" h="1852344">
                <a:moveTo>
                  <a:pt x="0" y="0"/>
                </a:moveTo>
                <a:lnTo>
                  <a:pt x="1748150" y="0"/>
                </a:lnTo>
                <a:lnTo>
                  <a:pt x="1748150" y="1852344"/>
                </a:lnTo>
                <a:lnTo>
                  <a:pt x="0" y="18523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rot="-8395793" flipH="1">
            <a:off x="16004448" y="8413938"/>
            <a:ext cx="1994462" cy="1625486"/>
          </a:xfrm>
          <a:custGeom>
            <a:avLst/>
            <a:gdLst/>
            <a:ahLst/>
            <a:cxnLst/>
            <a:rect l="l" t="t" r="r" b="b"/>
            <a:pathLst>
              <a:path w="1994462" h="1625486">
                <a:moveTo>
                  <a:pt x="1994462" y="0"/>
                </a:moveTo>
                <a:lnTo>
                  <a:pt x="0" y="0"/>
                </a:lnTo>
                <a:lnTo>
                  <a:pt x="0" y="1625486"/>
                </a:lnTo>
                <a:lnTo>
                  <a:pt x="1994462" y="1625486"/>
                </a:lnTo>
                <a:lnTo>
                  <a:pt x="1994462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9" name="Action Button: Go Forward or Next 18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7C32AFF6-A35C-4627-8BA3-0C136C4416D1}"/>
              </a:ext>
            </a:extLst>
          </p:cNvPr>
          <p:cNvSpPr/>
          <p:nvPr/>
        </p:nvSpPr>
        <p:spPr>
          <a:xfrm>
            <a:off x="15715358" y="9258300"/>
            <a:ext cx="972442" cy="641219"/>
          </a:xfrm>
          <a:prstGeom prst="actionButtonForwardNex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2585102" y="-2971800"/>
            <a:ext cx="8166362" cy="8166362"/>
          </a:xfrm>
          <a:custGeom>
            <a:avLst/>
            <a:gdLst/>
            <a:ahLst/>
            <a:cxnLst/>
            <a:rect l="l" t="t" r="r" b="b"/>
            <a:pathLst>
              <a:path w="8166362" h="8166362">
                <a:moveTo>
                  <a:pt x="0" y="0"/>
                </a:moveTo>
                <a:lnTo>
                  <a:pt x="8166362" y="0"/>
                </a:lnTo>
                <a:lnTo>
                  <a:pt x="8166362" y="8166362"/>
                </a:lnTo>
                <a:lnTo>
                  <a:pt x="0" y="8166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2547908" y="5129633"/>
            <a:ext cx="8091972" cy="8166362"/>
          </a:xfrm>
          <a:custGeom>
            <a:avLst/>
            <a:gdLst/>
            <a:ahLst/>
            <a:cxnLst/>
            <a:rect l="l" t="t" r="r" b="b"/>
            <a:pathLst>
              <a:path w="8091972" h="8166362">
                <a:moveTo>
                  <a:pt x="0" y="0"/>
                </a:moveTo>
                <a:lnTo>
                  <a:pt x="8091973" y="0"/>
                </a:lnTo>
                <a:lnTo>
                  <a:pt x="8091973" y="8166362"/>
                </a:lnTo>
                <a:lnTo>
                  <a:pt x="0" y="8166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19"/>
            </a:stretch>
          </a:blipFill>
        </p:spPr>
      </p:sp>
      <p:sp>
        <p:nvSpPr>
          <p:cNvPr id="4" name="Freeform 4"/>
          <p:cNvSpPr/>
          <p:nvPr/>
        </p:nvSpPr>
        <p:spPr>
          <a:xfrm flipV="1">
            <a:off x="462858" y="-2263860"/>
            <a:ext cx="3533728" cy="8662459"/>
          </a:xfrm>
          <a:custGeom>
            <a:avLst/>
            <a:gdLst/>
            <a:ahLst/>
            <a:cxnLst/>
            <a:rect l="l" t="t" r="r" b="b"/>
            <a:pathLst>
              <a:path w="3533728" h="8662459">
                <a:moveTo>
                  <a:pt x="0" y="8662459"/>
                </a:moveTo>
                <a:lnTo>
                  <a:pt x="3533728" y="8662459"/>
                </a:lnTo>
                <a:lnTo>
                  <a:pt x="3533728" y="0"/>
                </a:lnTo>
                <a:lnTo>
                  <a:pt x="0" y="0"/>
                </a:lnTo>
                <a:lnTo>
                  <a:pt x="0" y="8662459"/>
                </a:lnTo>
                <a:close/>
              </a:path>
            </a:pathLst>
          </a:custGeom>
          <a:blipFill>
            <a:blip r:embed="rId4"/>
            <a:stretch>
              <a:fillRect r="-3876"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2511555" y="3511461"/>
            <a:ext cx="1632039" cy="163203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F54A5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904280" y="1136141"/>
            <a:ext cx="6994814" cy="931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85"/>
              </a:lnSpc>
            </a:pPr>
            <a:r>
              <a:rPr lang="en-US" sz="6985">
                <a:solidFill>
                  <a:srgbClr val="4D53C5"/>
                </a:solidFill>
                <a:latin typeface="Suez One"/>
                <a:ea typeface="Suez One"/>
                <a:cs typeface="Suez One"/>
                <a:sym typeface="Suez One"/>
              </a:rPr>
              <a:t>RINGKASAN 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04280" y="2418366"/>
            <a:ext cx="10327605" cy="2517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1"/>
              </a:lnSpc>
            </a:pPr>
            <a:r>
              <a:rPr lang="en-US" sz="282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Horeca memiliki pengeluaran yang lebih besar dibandingkan dengan Retail dikarenakan wilayah Horeca memiliki permintaan tinggi untuk produk segar dan kebutuhan masak skala besar, menunjukkan bahwa konsumennya ialah bisnis kuliner.</a:t>
            </a:r>
          </a:p>
          <a:p>
            <a:pPr algn="l">
              <a:lnSpc>
                <a:spcPts val="3961"/>
              </a:lnSpc>
              <a:spcBef>
                <a:spcPct val="0"/>
              </a:spcBef>
            </a:pPr>
            <a:endParaRPr lang="en-US" sz="2829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Freeform 10"/>
          <p:cNvSpPr/>
          <p:nvPr/>
        </p:nvSpPr>
        <p:spPr>
          <a:xfrm rot="-1351813">
            <a:off x="2592315" y="7675483"/>
            <a:ext cx="3086235" cy="3074662"/>
          </a:xfrm>
          <a:custGeom>
            <a:avLst/>
            <a:gdLst/>
            <a:ahLst/>
            <a:cxnLst/>
            <a:rect l="l" t="t" r="r" b="b"/>
            <a:pathLst>
              <a:path w="3086235" h="3074662">
                <a:moveTo>
                  <a:pt x="0" y="0"/>
                </a:moveTo>
                <a:lnTo>
                  <a:pt x="3086236" y="0"/>
                </a:lnTo>
                <a:lnTo>
                  <a:pt x="3086236" y="3074662"/>
                </a:lnTo>
                <a:lnTo>
                  <a:pt x="0" y="30746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4758223">
            <a:off x="868632" y="7335145"/>
            <a:ext cx="1235279" cy="1058639"/>
          </a:xfrm>
          <a:custGeom>
            <a:avLst/>
            <a:gdLst/>
            <a:ahLst/>
            <a:cxnLst/>
            <a:rect l="l" t="t" r="r" b="b"/>
            <a:pathLst>
              <a:path w="1235279" h="1058639">
                <a:moveTo>
                  <a:pt x="0" y="0"/>
                </a:moveTo>
                <a:lnTo>
                  <a:pt x="1235279" y="0"/>
                </a:lnTo>
                <a:lnTo>
                  <a:pt x="1235279" y="1058639"/>
                </a:lnTo>
                <a:lnTo>
                  <a:pt x="0" y="10586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17560" r="-146217" b="-363908"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5829894" y="1028700"/>
            <a:ext cx="1429406" cy="142940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D999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rot="-8646815" flipH="1">
            <a:off x="16605957" y="7694558"/>
            <a:ext cx="2480985" cy="2022003"/>
          </a:xfrm>
          <a:custGeom>
            <a:avLst/>
            <a:gdLst/>
            <a:ahLst/>
            <a:cxnLst/>
            <a:rect l="l" t="t" r="r" b="b"/>
            <a:pathLst>
              <a:path w="2480985" h="2022003">
                <a:moveTo>
                  <a:pt x="2480986" y="0"/>
                </a:moveTo>
                <a:lnTo>
                  <a:pt x="0" y="0"/>
                </a:lnTo>
                <a:lnTo>
                  <a:pt x="0" y="2022003"/>
                </a:lnTo>
                <a:lnTo>
                  <a:pt x="2480986" y="2022003"/>
                </a:lnTo>
                <a:lnTo>
                  <a:pt x="2480986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5904280" y="4573645"/>
            <a:ext cx="11355020" cy="4510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71"/>
              </a:lnSpc>
            </a:pPr>
            <a:r>
              <a:rPr lang="en-US" sz="25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Rata-rata pengeluaran pelanggan:</a:t>
            </a:r>
          </a:p>
          <a:p>
            <a:pPr algn="l">
              <a:lnSpc>
                <a:spcPts val="3571"/>
              </a:lnSpc>
            </a:pPr>
            <a:r>
              <a:rPr lang="en-US" sz="25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Berdasarkan data yang diberikan, total pengeluaran utama dijumlahkan per kategori atau saluran distribusi, lalu rata-rata dari kategori utama:</a:t>
            </a:r>
          </a:p>
          <a:p>
            <a:pPr marL="550717" lvl="1" indent="-275358" algn="l">
              <a:lnSpc>
                <a:spcPts val="3571"/>
              </a:lnSpc>
              <a:buFont typeface="Arial"/>
              <a:buChar char="•"/>
            </a:pPr>
            <a:r>
              <a:rPr lang="en-US" sz="25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Fresh: Rp5.280.131</a:t>
            </a:r>
          </a:p>
          <a:p>
            <a:pPr marL="550717" lvl="1" indent="-275358" algn="l">
              <a:lnSpc>
                <a:spcPts val="3571"/>
              </a:lnSpc>
              <a:buFont typeface="Arial"/>
              <a:buChar char="•"/>
            </a:pPr>
            <a:r>
              <a:rPr lang="en-US" sz="25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Grocery: Rp3.498.562</a:t>
            </a:r>
          </a:p>
          <a:p>
            <a:pPr marL="550717" lvl="1" indent="-275358" algn="l">
              <a:lnSpc>
                <a:spcPts val="3571"/>
              </a:lnSpc>
              <a:buFont typeface="Arial"/>
              <a:buChar char="•"/>
            </a:pPr>
            <a:r>
              <a:rPr lang="en-US" sz="25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Milk: Rp2.550.357</a:t>
            </a:r>
          </a:p>
          <a:p>
            <a:pPr algn="l">
              <a:lnSpc>
                <a:spcPts val="3571"/>
              </a:lnSpc>
            </a:pPr>
            <a:r>
              <a:rPr lang="en-US" sz="25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Saluran distribusi utama:</a:t>
            </a:r>
          </a:p>
          <a:p>
            <a:pPr marL="550717" lvl="1" indent="-275358" algn="l">
              <a:lnSpc>
                <a:spcPts val="3571"/>
              </a:lnSpc>
              <a:buFont typeface="Arial"/>
              <a:buChar char="•"/>
            </a:pPr>
            <a:r>
              <a:rPr lang="en-US" sz="25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Horeca: Rp4.211.955</a:t>
            </a:r>
          </a:p>
          <a:p>
            <a:pPr marL="550717" lvl="1" indent="-275358" algn="l">
              <a:lnSpc>
                <a:spcPts val="3571"/>
              </a:lnSpc>
              <a:buFont typeface="Arial"/>
              <a:buChar char="•"/>
            </a:pPr>
            <a:r>
              <a:rPr lang="en-US" sz="25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Retail: Data pengeluaran lebih rendah tetapi tidak dirinci totalnya.</a:t>
            </a:r>
          </a:p>
          <a:p>
            <a:pPr algn="l">
              <a:lnSpc>
                <a:spcPts val="3571"/>
              </a:lnSpc>
              <a:spcBef>
                <a:spcPct val="0"/>
              </a:spcBef>
            </a:pPr>
            <a:endParaRPr lang="en-US" sz="25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" name="Action Button: Go Forward or Next 1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09FB936-2170-4561-B3A3-A915F788B01E}"/>
              </a:ext>
            </a:extLst>
          </p:cNvPr>
          <p:cNvSpPr/>
          <p:nvPr/>
        </p:nvSpPr>
        <p:spPr>
          <a:xfrm>
            <a:off x="15715358" y="9258300"/>
            <a:ext cx="972442" cy="641219"/>
          </a:xfrm>
          <a:prstGeom prst="actionButtonForwardNex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Action Button: Go Back or Previous 1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132EAC32-043D-4185-A835-5505F0C47756}"/>
              </a:ext>
            </a:extLst>
          </p:cNvPr>
          <p:cNvSpPr/>
          <p:nvPr/>
        </p:nvSpPr>
        <p:spPr>
          <a:xfrm>
            <a:off x="699207" y="9142899"/>
            <a:ext cx="914400" cy="685800"/>
          </a:xfrm>
          <a:prstGeom prst="actionButtonBackPrevious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92938" y="-2971800"/>
            <a:ext cx="8166362" cy="8166362"/>
          </a:xfrm>
          <a:custGeom>
            <a:avLst/>
            <a:gdLst/>
            <a:ahLst/>
            <a:cxnLst/>
            <a:rect l="l" t="t" r="r" b="b"/>
            <a:pathLst>
              <a:path w="8166362" h="8166362">
                <a:moveTo>
                  <a:pt x="0" y="0"/>
                </a:moveTo>
                <a:lnTo>
                  <a:pt x="8166362" y="0"/>
                </a:lnTo>
                <a:lnTo>
                  <a:pt x="8166362" y="8166362"/>
                </a:lnTo>
                <a:lnTo>
                  <a:pt x="0" y="8166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012649" y="-463334"/>
            <a:ext cx="2967649" cy="296764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D99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1616631">
            <a:off x="11952812" y="4276393"/>
            <a:ext cx="7362021" cy="7058338"/>
          </a:xfrm>
          <a:custGeom>
            <a:avLst/>
            <a:gdLst/>
            <a:ahLst/>
            <a:cxnLst/>
            <a:rect l="l" t="t" r="r" b="b"/>
            <a:pathLst>
              <a:path w="7362021" h="7058338">
                <a:moveTo>
                  <a:pt x="0" y="0"/>
                </a:moveTo>
                <a:lnTo>
                  <a:pt x="7362021" y="0"/>
                </a:lnTo>
                <a:lnTo>
                  <a:pt x="7362021" y="7058338"/>
                </a:lnTo>
                <a:lnTo>
                  <a:pt x="0" y="70583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74579" y="907051"/>
            <a:ext cx="15259244" cy="1166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99"/>
              </a:lnSpc>
            </a:pPr>
            <a:r>
              <a:rPr lang="en-US" sz="8799">
                <a:solidFill>
                  <a:srgbClr val="4D53C5"/>
                </a:solidFill>
                <a:latin typeface="Suez One"/>
                <a:ea typeface="Suez One"/>
                <a:cs typeface="Suez One"/>
                <a:sym typeface="Suez One"/>
              </a:rPr>
              <a:t>GRAFIK PENGELUARAN</a:t>
            </a:r>
          </a:p>
        </p:txBody>
      </p:sp>
      <p:sp>
        <p:nvSpPr>
          <p:cNvPr id="8" name="Freeform 8"/>
          <p:cNvSpPr/>
          <p:nvPr/>
        </p:nvSpPr>
        <p:spPr>
          <a:xfrm rot="1152198">
            <a:off x="13204348" y="2293766"/>
            <a:ext cx="1566096" cy="1342151"/>
          </a:xfrm>
          <a:custGeom>
            <a:avLst/>
            <a:gdLst/>
            <a:ahLst/>
            <a:cxnLst/>
            <a:rect l="l" t="t" r="r" b="b"/>
            <a:pathLst>
              <a:path w="1566096" h="1342151">
                <a:moveTo>
                  <a:pt x="0" y="0"/>
                </a:moveTo>
                <a:lnTo>
                  <a:pt x="1566096" y="0"/>
                </a:lnTo>
                <a:lnTo>
                  <a:pt x="1566096" y="1342151"/>
                </a:lnTo>
                <a:lnTo>
                  <a:pt x="0" y="13421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17560" r="-146217" b="-363908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6202245" y="9744834"/>
            <a:ext cx="1568049" cy="156804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D99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028700" y="2504316"/>
            <a:ext cx="10016768" cy="6073703"/>
          </a:xfrm>
          <a:custGeom>
            <a:avLst/>
            <a:gdLst/>
            <a:ahLst/>
            <a:cxnLst/>
            <a:rect l="l" t="t" r="r" b="b"/>
            <a:pathLst>
              <a:path w="10016768" h="6073703">
                <a:moveTo>
                  <a:pt x="0" y="0"/>
                </a:moveTo>
                <a:lnTo>
                  <a:pt x="10016768" y="0"/>
                </a:lnTo>
                <a:lnTo>
                  <a:pt x="10016768" y="6073703"/>
                </a:lnTo>
                <a:lnTo>
                  <a:pt x="0" y="60737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3" name="Action Button: Go Forward or Next 12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63776003-1012-40E4-AB95-E8D91FB1AEC7}"/>
              </a:ext>
            </a:extLst>
          </p:cNvPr>
          <p:cNvSpPr/>
          <p:nvPr/>
        </p:nvSpPr>
        <p:spPr>
          <a:xfrm>
            <a:off x="15715358" y="9226681"/>
            <a:ext cx="972442" cy="641219"/>
          </a:xfrm>
          <a:prstGeom prst="actionButtonForwardNex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Action Button: Go Back or Previous 1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A8F4D40E-F587-448B-9B3E-7A1B79B727E6}"/>
              </a:ext>
            </a:extLst>
          </p:cNvPr>
          <p:cNvSpPr/>
          <p:nvPr/>
        </p:nvSpPr>
        <p:spPr>
          <a:xfrm>
            <a:off x="685800" y="8883781"/>
            <a:ext cx="914400" cy="685800"/>
          </a:xfrm>
          <a:prstGeom prst="actionButtonBackPrevious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60319"/>
            <a:ext cx="8166362" cy="8166362"/>
          </a:xfrm>
          <a:custGeom>
            <a:avLst/>
            <a:gdLst/>
            <a:ahLst/>
            <a:cxnLst/>
            <a:rect l="l" t="t" r="r" b="b"/>
            <a:pathLst>
              <a:path w="8166362" h="8166362">
                <a:moveTo>
                  <a:pt x="0" y="0"/>
                </a:moveTo>
                <a:lnTo>
                  <a:pt x="8166362" y="0"/>
                </a:lnTo>
                <a:lnTo>
                  <a:pt x="8166362" y="8166362"/>
                </a:lnTo>
                <a:lnTo>
                  <a:pt x="0" y="8166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167328" y="1060319"/>
            <a:ext cx="8091972" cy="8166362"/>
          </a:xfrm>
          <a:custGeom>
            <a:avLst/>
            <a:gdLst/>
            <a:ahLst/>
            <a:cxnLst/>
            <a:rect l="l" t="t" r="r" b="b"/>
            <a:pathLst>
              <a:path w="8091972" h="8166362">
                <a:moveTo>
                  <a:pt x="0" y="0"/>
                </a:moveTo>
                <a:lnTo>
                  <a:pt x="8091972" y="0"/>
                </a:lnTo>
                <a:lnTo>
                  <a:pt x="8091972" y="8166362"/>
                </a:lnTo>
                <a:lnTo>
                  <a:pt x="0" y="8166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19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352454" y="1574851"/>
            <a:ext cx="13583092" cy="6604621"/>
            <a:chOff x="0" y="0"/>
            <a:chExt cx="3577440" cy="173948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577440" cy="1739489"/>
            </a:xfrm>
            <a:custGeom>
              <a:avLst/>
              <a:gdLst/>
              <a:ahLst/>
              <a:cxnLst/>
              <a:rect l="l" t="t" r="r" b="b"/>
              <a:pathLst>
                <a:path w="3577440" h="1739489">
                  <a:moveTo>
                    <a:pt x="39328" y="0"/>
                  </a:moveTo>
                  <a:lnTo>
                    <a:pt x="3538112" y="0"/>
                  </a:lnTo>
                  <a:cubicBezTo>
                    <a:pt x="3548542" y="0"/>
                    <a:pt x="3558546" y="4143"/>
                    <a:pt x="3565921" y="11519"/>
                  </a:cubicBezTo>
                  <a:cubicBezTo>
                    <a:pt x="3573296" y="18894"/>
                    <a:pt x="3577440" y="28897"/>
                    <a:pt x="3577440" y="39328"/>
                  </a:cubicBezTo>
                  <a:lnTo>
                    <a:pt x="3577440" y="1700161"/>
                  </a:lnTo>
                  <a:cubicBezTo>
                    <a:pt x="3577440" y="1721881"/>
                    <a:pt x="3559832" y="1739489"/>
                    <a:pt x="3538112" y="1739489"/>
                  </a:cubicBezTo>
                  <a:lnTo>
                    <a:pt x="39328" y="1739489"/>
                  </a:lnTo>
                  <a:cubicBezTo>
                    <a:pt x="17608" y="1739489"/>
                    <a:pt x="0" y="1721881"/>
                    <a:pt x="0" y="1700161"/>
                  </a:cubicBezTo>
                  <a:lnTo>
                    <a:pt x="0" y="39328"/>
                  </a:lnTo>
                  <a:cubicBezTo>
                    <a:pt x="0" y="17608"/>
                    <a:pt x="17608" y="0"/>
                    <a:pt x="39328" y="0"/>
                  </a:cubicBez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3577440" cy="1787114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448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5853224" y="7646795"/>
            <a:ext cx="6581553" cy="1065354"/>
            <a:chOff x="0" y="0"/>
            <a:chExt cx="1733413" cy="28058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33413" cy="280587"/>
            </a:xfrm>
            <a:custGeom>
              <a:avLst/>
              <a:gdLst/>
              <a:ahLst/>
              <a:cxnLst/>
              <a:rect l="l" t="t" r="r" b="b"/>
              <a:pathLst>
                <a:path w="1733413" h="280587">
                  <a:moveTo>
                    <a:pt x="140294" y="0"/>
                  </a:moveTo>
                  <a:lnTo>
                    <a:pt x="1593119" y="0"/>
                  </a:lnTo>
                  <a:cubicBezTo>
                    <a:pt x="1630328" y="0"/>
                    <a:pt x="1666012" y="14781"/>
                    <a:pt x="1692322" y="41091"/>
                  </a:cubicBezTo>
                  <a:cubicBezTo>
                    <a:pt x="1718632" y="67401"/>
                    <a:pt x="1733413" y="103085"/>
                    <a:pt x="1733413" y="140294"/>
                  </a:cubicBezTo>
                  <a:lnTo>
                    <a:pt x="1733413" y="140294"/>
                  </a:lnTo>
                  <a:cubicBezTo>
                    <a:pt x="1733413" y="177502"/>
                    <a:pt x="1718632" y="213186"/>
                    <a:pt x="1692322" y="239496"/>
                  </a:cubicBezTo>
                  <a:cubicBezTo>
                    <a:pt x="1666012" y="265806"/>
                    <a:pt x="1630328" y="280587"/>
                    <a:pt x="1593119" y="280587"/>
                  </a:cubicBezTo>
                  <a:lnTo>
                    <a:pt x="140294" y="280587"/>
                  </a:lnTo>
                  <a:cubicBezTo>
                    <a:pt x="103085" y="280587"/>
                    <a:pt x="67401" y="265806"/>
                    <a:pt x="41091" y="239496"/>
                  </a:cubicBezTo>
                  <a:cubicBezTo>
                    <a:pt x="14781" y="213186"/>
                    <a:pt x="0" y="177502"/>
                    <a:pt x="0" y="140294"/>
                  </a:cubicBezTo>
                  <a:lnTo>
                    <a:pt x="0" y="140294"/>
                  </a:lnTo>
                  <a:cubicBezTo>
                    <a:pt x="0" y="103085"/>
                    <a:pt x="14781" y="67401"/>
                    <a:pt x="41091" y="41091"/>
                  </a:cubicBezTo>
                  <a:cubicBezTo>
                    <a:pt x="67401" y="14781"/>
                    <a:pt x="103085" y="0"/>
                    <a:pt x="140294" y="0"/>
                  </a:cubicBezTo>
                  <a:close/>
                </a:path>
              </a:pathLst>
            </a:custGeom>
            <a:solidFill>
              <a:srgbClr val="DF54A5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733413" cy="328212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Slide Selanjutnya</a:t>
              </a:r>
            </a:p>
          </p:txBody>
        </p:sp>
      </p:grpSp>
      <p:sp>
        <p:nvSpPr>
          <p:cNvPr id="10" name="Freeform 10"/>
          <p:cNvSpPr/>
          <p:nvPr/>
        </p:nvSpPr>
        <p:spPr>
          <a:xfrm rot="420589">
            <a:off x="-178079" y="6578983"/>
            <a:ext cx="4458918" cy="6381278"/>
          </a:xfrm>
          <a:custGeom>
            <a:avLst/>
            <a:gdLst/>
            <a:ahLst/>
            <a:cxnLst/>
            <a:rect l="l" t="t" r="r" b="b"/>
            <a:pathLst>
              <a:path w="4458918" h="6381278">
                <a:moveTo>
                  <a:pt x="0" y="0"/>
                </a:moveTo>
                <a:lnTo>
                  <a:pt x="4458918" y="0"/>
                </a:lnTo>
                <a:lnTo>
                  <a:pt x="4458918" y="6381278"/>
                </a:lnTo>
                <a:lnTo>
                  <a:pt x="0" y="63812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783640">
            <a:off x="15240631" y="539885"/>
            <a:ext cx="4265937" cy="3551393"/>
          </a:xfrm>
          <a:custGeom>
            <a:avLst/>
            <a:gdLst/>
            <a:ahLst/>
            <a:cxnLst/>
            <a:rect l="l" t="t" r="r" b="b"/>
            <a:pathLst>
              <a:path w="4265937" h="3551393">
                <a:moveTo>
                  <a:pt x="0" y="0"/>
                </a:moveTo>
                <a:lnTo>
                  <a:pt x="4265938" y="0"/>
                </a:lnTo>
                <a:lnTo>
                  <a:pt x="4265938" y="3551393"/>
                </a:lnTo>
                <a:lnTo>
                  <a:pt x="0" y="3551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5116911" y="7228325"/>
            <a:ext cx="1483825" cy="1483825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D999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rot="-10509850">
            <a:off x="488649" y="567175"/>
            <a:ext cx="1566096" cy="1342151"/>
          </a:xfrm>
          <a:custGeom>
            <a:avLst/>
            <a:gdLst/>
            <a:ahLst/>
            <a:cxnLst/>
            <a:rect l="l" t="t" r="r" b="b"/>
            <a:pathLst>
              <a:path w="1566096" h="1342151">
                <a:moveTo>
                  <a:pt x="0" y="0"/>
                </a:moveTo>
                <a:lnTo>
                  <a:pt x="1566096" y="0"/>
                </a:lnTo>
                <a:lnTo>
                  <a:pt x="1566096" y="1342150"/>
                </a:lnTo>
                <a:lnTo>
                  <a:pt x="0" y="13421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17560" r="-146217" b="-363908"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-1259430" y="3383293"/>
            <a:ext cx="2288130" cy="228813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D999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9516842" y="3513136"/>
            <a:ext cx="6111926" cy="3695779"/>
          </a:xfrm>
          <a:custGeom>
            <a:avLst/>
            <a:gdLst/>
            <a:ahLst/>
            <a:cxnLst/>
            <a:rect l="l" t="t" r="r" b="b"/>
            <a:pathLst>
              <a:path w="6111926" h="3695779">
                <a:moveTo>
                  <a:pt x="0" y="0"/>
                </a:moveTo>
                <a:lnTo>
                  <a:pt x="6111926" y="0"/>
                </a:lnTo>
                <a:lnTo>
                  <a:pt x="6111926" y="3695779"/>
                </a:lnTo>
                <a:lnTo>
                  <a:pt x="0" y="369577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2812896" y="3871827"/>
            <a:ext cx="6318754" cy="2978398"/>
          </a:xfrm>
          <a:custGeom>
            <a:avLst/>
            <a:gdLst/>
            <a:ahLst/>
            <a:cxnLst/>
            <a:rect l="l" t="t" r="r" b="b"/>
            <a:pathLst>
              <a:path w="6318754" h="2978398">
                <a:moveTo>
                  <a:pt x="0" y="0"/>
                </a:moveTo>
                <a:lnTo>
                  <a:pt x="6318754" y="0"/>
                </a:lnTo>
                <a:lnTo>
                  <a:pt x="6318754" y="2978397"/>
                </a:lnTo>
                <a:lnTo>
                  <a:pt x="0" y="297839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4426702" y="1660682"/>
            <a:ext cx="9481252" cy="1414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8"/>
              </a:lnSpc>
            </a:pPr>
            <a:r>
              <a:rPr lang="en-US" sz="5468">
                <a:solidFill>
                  <a:srgbClr val="4D53C5"/>
                </a:solidFill>
                <a:latin typeface="Suez One"/>
                <a:ea typeface="Suez One"/>
                <a:cs typeface="Suez One"/>
                <a:sym typeface="Suez One"/>
              </a:rPr>
              <a:t>DIAGRAM SEGMENTASI PELANGGAN</a:t>
            </a:r>
          </a:p>
        </p:txBody>
      </p:sp>
      <p:sp>
        <p:nvSpPr>
          <p:cNvPr id="22" name="Action Button: Go Forward or Next 2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2829BF4A-A0A4-49C4-89CB-F283FA525684}"/>
              </a:ext>
            </a:extLst>
          </p:cNvPr>
          <p:cNvSpPr/>
          <p:nvPr/>
        </p:nvSpPr>
        <p:spPr>
          <a:xfrm>
            <a:off x="15715358" y="9226681"/>
            <a:ext cx="972442" cy="641219"/>
          </a:xfrm>
          <a:prstGeom prst="actionButtonForwardNex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Action Button: Go Back or Previous 22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471FFCDB-8EE6-4A50-B143-79C61A6A0A38}"/>
              </a:ext>
            </a:extLst>
          </p:cNvPr>
          <p:cNvSpPr/>
          <p:nvPr/>
        </p:nvSpPr>
        <p:spPr>
          <a:xfrm>
            <a:off x="685800" y="9230881"/>
            <a:ext cx="914400" cy="685800"/>
          </a:xfrm>
          <a:prstGeom prst="actionButtonBackPrevious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143500"/>
            <a:ext cx="9201535" cy="9201535"/>
          </a:xfrm>
          <a:custGeom>
            <a:avLst/>
            <a:gdLst/>
            <a:ahLst/>
            <a:cxnLst/>
            <a:rect l="l" t="t" r="r" b="b"/>
            <a:pathLst>
              <a:path w="9201535" h="9201535">
                <a:moveTo>
                  <a:pt x="0" y="0"/>
                </a:moveTo>
                <a:lnTo>
                  <a:pt x="9201535" y="0"/>
                </a:lnTo>
                <a:lnTo>
                  <a:pt x="9201535" y="9201535"/>
                </a:lnTo>
                <a:lnTo>
                  <a:pt x="0" y="9201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170285" y="5143500"/>
            <a:ext cx="9117715" cy="9201535"/>
          </a:xfrm>
          <a:custGeom>
            <a:avLst/>
            <a:gdLst/>
            <a:ahLst/>
            <a:cxnLst/>
            <a:rect l="l" t="t" r="r" b="b"/>
            <a:pathLst>
              <a:path w="9117715" h="9201535">
                <a:moveTo>
                  <a:pt x="0" y="0"/>
                </a:moveTo>
                <a:lnTo>
                  <a:pt x="9117715" y="0"/>
                </a:lnTo>
                <a:lnTo>
                  <a:pt x="9117715" y="9201535"/>
                </a:lnTo>
                <a:lnTo>
                  <a:pt x="0" y="9201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19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774095" y="1851862"/>
            <a:ext cx="14739810" cy="6583277"/>
            <a:chOff x="0" y="0"/>
            <a:chExt cx="3882090" cy="17338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882090" cy="1733867"/>
            </a:xfrm>
            <a:custGeom>
              <a:avLst/>
              <a:gdLst/>
              <a:ahLst/>
              <a:cxnLst/>
              <a:rect l="l" t="t" r="r" b="b"/>
              <a:pathLst>
                <a:path w="3882090" h="1733867">
                  <a:moveTo>
                    <a:pt x="32040" y="0"/>
                  </a:moveTo>
                  <a:lnTo>
                    <a:pt x="3850050" y="0"/>
                  </a:lnTo>
                  <a:cubicBezTo>
                    <a:pt x="3867745" y="0"/>
                    <a:pt x="3882090" y="14345"/>
                    <a:pt x="3882090" y="32040"/>
                  </a:cubicBezTo>
                  <a:lnTo>
                    <a:pt x="3882090" y="1701828"/>
                  </a:lnTo>
                  <a:cubicBezTo>
                    <a:pt x="3882090" y="1710325"/>
                    <a:pt x="3878714" y="1718475"/>
                    <a:pt x="3872705" y="1724483"/>
                  </a:cubicBezTo>
                  <a:cubicBezTo>
                    <a:pt x="3866697" y="1730492"/>
                    <a:pt x="3858548" y="1733867"/>
                    <a:pt x="3850050" y="1733867"/>
                  </a:cubicBezTo>
                  <a:lnTo>
                    <a:pt x="32040" y="1733867"/>
                  </a:lnTo>
                  <a:cubicBezTo>
                    <a:pt x="14345" y="1733867"/>
                    <a:pt x="0" y="1719523"/>
                    <a:pt x="0" y="1701828"/>
                  </a:cubicBezTo>
                  <a:lnTo>
                    <a:pt x="0" y="32040"/>
                  </a:lnTo>
                  <a:cubicBezTo>
                    <a:pt x="0" y="23542"/>
                    <a:pt x="3376" y="15393"/>
                    <a:pt x="9384" y="9384"/>
                  </a:cubicBezTo>
                  <a:cubicBezTo>
                    <a:pt x="15393" y="3376"/>
                    <a:pt x="23542" y="0"/>
                    <a:pt x="32040" y="0"/>
                  </a:cubicBez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3882090" cy="1781492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448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854316" y="6552122"/>
            <a:ext cx="1883016" cy="188301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D99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279650" y="-1525119"/>
            <a:ext cx="2553819" cy="255381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D999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707985" y="5714075"/>
            <a:ext cx="11350612" cy="3264027"/>
            <a:chOff x="0" y="0"/>
            <a:chExt cx="2989462" cy="85966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989462" cy="859661"/>
            </a:xfrm>
            <a:custGeom>
              <a:avLst/>
              <a:gdLst/>
              <a:ahLst/>
              <a:cxnLst/>
              <a:rect l="l" t="t" r="r" b="b"/>
              <a:pathLst>
                <a:path w="2989462" h="859661">
                  <a:moveTo>
                    <a:pt x="83213" y="0"/>
                  </a:moveTo>
                  <a:lnTo>
                    <a:pt x="2906249" y="0"/>
                  </a:lnTo>
                  <a:cubicBezTo>
                    <a:pt x="2928318" y="0"/>
                    <a:pt x="2949484" y="8767"/>
                    <a:pt x="2965089" y="24372"/>
                  </a:cubicBezTo>
                  <a:cubicBezTo>
                    <a:pt x="2980694" y="39978"/>
                    <a:pt x="2989462" y="61143"/>
                    <a:pt x="2989462" y="83213"/>
                  </a:cubicBezTo>
                  <a:lnTo>
                    <a:pt x="2989462" y="776449"/>
                  </a:lnTo>
                  <a:cubicBezTo>
                    <a:pt x="2989462" y="822406"/>
                    <a:pt x="2952206" y="859661"/>
                    <a:pt x="2906249" y="859661"/>
                  </a:cubicBezTo>
                  <a:lnTo>
                    <a:pt x="83213" y="859661"/>
                  </a:lnTo>
                  <a:cubicBezTo>
                    <a:pt x="37256" y="859661"/>
                    <a:pt x="0" y="822406"/>
                    <a:pt x="0" y="776449"/>
                  </a:cubicBezTo>
                  <a:lnTo>
                    <a:pt x="0" y="83213"/>
                  </a:lnTo>
                  <a:cubicBezTo>
                    <a:pt x="0" y="37256"/>
                    <a:pt x="37256" y="0"/>
                    <a:pt x="83213" y="0"/>
                  </a:cubicBezTo>
                  <a:close/>
                </a:path>
              </a:pathLst>
            </a:custGeom>
            <a:solidFill>
              <a:srgbClr val="DF54A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2989462" cy="907286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Rekomendasi:</a:t>
              </a:r>
            </a:p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a. Memberikan diskon/cashback untuk menarik perhatian pelanggan.</a:t>
              </a:r>
            </a:p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b. menyesuaikan strategi pemasaran untuk memenuhi kebutuhan spesifik pelanggan.</a:t>
              </a:r>
            </a:p>
          </p:txBody>
        </p:sp>
      </p:grpSp>
      <p:sp>
        <p:nvSpPr>
          <p:cNvPr id="16" name="Freeform 16"/>
          <p:cNvSpPr/>
          <p:nvPr/>
        </p:nvSpPr>
        <p:spPr>
          <a:xfrm rot="1985786">
            <a:off x="14824206" y="6585006"/>
            <a:ext cx="2779726" cy="2928783"/>
          </a:xfrm>
          <a:custGeom>
            <a:avLst/>
            <a:gdLst/>
            <a:ahLst/>
            <a:cxnLst/>
            <a:rect l="l" t="t" r="r" b="b"/>
            <a:pathLst>
              <a:path w="2779726" h="2928783">
                <a:moveTo>
                  <a:pt x="0" y="0"/>
                </a:moveTo>
                <a:lnTo>
                  <a:pt x="2779726" y="0"/>
                </a:lnTo>
                <a:lnTo>
                  <a:pt x="2779726" y="2928783"/>
                </a:lnTo>
                <a:lnTo>
                  <a:pt x="0" y="29287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3281973" y="2088831"/>
            <a:ext cx="11776623" cy="759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27"/>
              </a:lnSpc>
            </a:pPr>
            <a:r>
              <a:rPr lang="en-US" sz="4939">
                <a:solidFill>
                  <a:srgbClr val="4D53C5"/>
                </a:solidFill>
                <a:latin typeface="Suez One"/>
                <a:ea typeface="Suez One"/>
                <a:cs typeface="Suez One"/>
                <a:sym typeface="Suez One"/>
              </a:rPr>
              <a:t>KESIMPULAN DAN REKOMENDASI</a:t>
            </a:r>
          </a:p>
        </p:txBody>
      </p:sp>
      <p:sp>
        <p:nvSpPr>
          <p:cNvPr id="18" name="Freeform 18"/>
          <p:cNvSpPr/>
          <p:nvPr/>
        </p:nvSpPr>
        <p:spPr>
          <a:xfrm rot="-4867277">
            <a:off x="6771911" y="9477064"/>
            <a:ext cx="1661799" cy="1424168"/>
          </a:xfrm>
          <a:custGeom>
            <a:avLst/>
            <a:gdLst/>
            <a:ahLst/>
            <a:cxnLst/>
            <a:rect l="l" t="t" r="r" b="b"/>
            <a:pathLst>
              <a:path w="1661799" h="1424168">
                <a:moveTo>
                  <a:pt x="0" y="0"/>
                </a:moveTo>
                <a:lnTo>
                  <a:pt x="1661799" y="0"/>
                </a:lnTo>
                <a:lnTo>
                  <a:pt x="1661799" y="1424168"/>
                </a:lnTo>
                <a:lnTo>
                  <a:pt x="0" y="1424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17560" r="-146217" b="-363908"/>
            </a:stretch>
          </a:blipFill>
        </p:spPr>
      </p:sp>
      <p:sp>
        <p:nvSpPr>
          <p:cNvPr id="19" name="Freeform 19"/>
          <p:cNvSpPr/>
          <p:nvPr/>
        </p:nvSpPr>
        <p:spPr>
          <a:xfrm flipH="1">
            <a:off x="1028700" y="1028700"/>
            <a:ext cx="2018976" cy="2139312"/>
          </a:xfrm>
          <a:custGeom>
            <a:avLst/>
            <a:gdLst/>
            <a:ahLst/>
            <a:cxnLst/>
            <a:rect l="l" t="t" r="r" b="b"/>
            <a:pathLst>
              <a:path w="2018976" h="2139312">
                <a:moveTo>
                  <a:pt x="2018976" y="0"/>
                </a:moveTo>
                <a:lnTo>
                  <a:pt x="0" y="0"/>
                </a:lnTo>
                <a:lnTo>
                  <a:pt x="0" y="2139312"/>
                </a:lnTo>
                <a:lnTo>
                  <a:pt x="2018976" y="2139312"/>
                </a:lnTo>
                <a:lnTo>
                  <a:pt x="2018976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15925800" y="3168012"/>
            <a:ext cx="1333500" cy="1333500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F54A5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3993247" y="3362486"/>
            <a:ext cx="10301506" cy="2351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7337" lvl="1" indent="-238669" algn="just">
              <a:lnSpc>
                <a:spcPts val="3095"/>
              </a:lnSpc>
              <a:buFont typeface="Arial"/>
              <a:buChar char="•"/>
            </a:pPr>
            <a:r>
              <a:rPr lang="en-US" sz="221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Wilayah Horeca menunjukkan permintaan tinggi untuk produk segar dan kebutuhan skala besar, menandakan bahwa konsumennya berasal dari bisnis kuliner.</a:t>
            </a:r>
          </a:p>
          <a:p>
            <a:pPr marL="477337" lvl="1" indent="-238669" algn="just">
              <a:lnSpc>
                <a:spcPts val="3095"/>
              </a:lnSpc>
              <a:buFont typeface="Arial"/>
              <a:buChar char="•"/>
            </a:pPr>
            <a:r>
              <a:rPr lang="en-US" sz="221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Wilayah Retail lebih fokus pada kebutuhan rumah tangga dengan pengeluaran lebih rendah dibanding Horeca.</a:t>
            </a:r>
          </a:p>
          <a:p>
            <a:pPr algn="just">
              <a:lnSpc>
                <a:spcPts val="3095"/>
              </a:lnSpc>
              <a:spcBef>
                <a:spcPct val="0"/>
              </a:spcBef>
            </a:pPr>
            <a:endParaRPr lang="en-US" sz="221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" name="Action Button: Go Home 23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A952BB9E-50C4-417E-8580-B4D529D7ED2A}"/>
              </a:ext>
            </a:extLst>
          </p:cNvPr>
          <p:cNvSpPr/>
          <p:nvPr/>
        </p:nvSpPr>
        <p:spPr>
          <a:xfrm>
            <a:off x="16214069" y="9471383"/>
            <a:ext cx="1028700" cy="723900"/>
          </a:xfrm>
          <a:prstGeom prst="actionButtonHom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Action Button: Go Back or Previous 24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9A323DE8-0BC1-43F1-B896-96D48875B06F}"/>
              </a:ext>
            </a:extLst>
          </p:cNvPr>
          <p:cNvSpPr/>
          <p:nvPr/>
        </p:nvSpPr>
        <p:spPr>
          <a:xfrm>
            <a:off x="571500" y="9548293"/>
            <a:ext cx="914400" cy="685800"/>
          </a:xfrm>
          <a:prstGeom prst="actionButtonBackPrevious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186</Words>
  <Application>Microsoft Office PowerPoint</Application>
  <PresentationFormat>Custom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Muli Semi-Bold</vt:lpstr>
      <vt:lpstr>Arial</vt:lpstr>
      <vt:lpstr>Calibri</vt:lpstr>
      <vt:lpstr>Times New Roman</vt:lpstr>
      <vt:lpstr>Muli</vt:lpstr>
      <vt:lpstr>Suez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ANALISIS PENGELUARAN PELANGGAN WHOLESALE</dc:title>
  <cp:lastModifiedBy>audy</cp:lastModifiedBy>
  <cp:revision>2</cp:revision>
  <dcterms:created xsi:type="dcterms:W3CDTF">2006-08-16T00:00:00Z</dcterms:created>
  <dcterms:modified xsi:type="dcterms:W3CDTF">2024-12-20T11:43:42Z</dcterms:modified>
  <dc:identifier>DAGZzozPmW8</dc:identifier>
</cp:coreProperties>
</file>

<file path=docProps/thumbnail.jpeg>
</file>